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9" r:id="rId14"/>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50021"/>
    <a:srgbClr val="50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49" autoAdjust="0"/>
    <p:restoredTop sz="94660"/>
  </p:normalViewPr>
  <p:slideViewPr>
    <p:cSldViewPr>
      <p:cViewPr varScale="1">
        <p:scale>
          <a:sx n="38" d="100"/>
          <a:sy n="38" d="100"/>
        </p:scale>
        <p:origin x="-768"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E6D065F-E2E5-4792-9ADD-5731EB5D5754}" type="datetimeFigureOut">
              <a:rPr lang="el-GR" smtClean="0"/>
              <a:pPr/>
              <a:t>3/12/2015</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253063D-105F-4F7A-BB1B-B7FCF806DFC8}" type="slidenum">
              <a:rPr lang="el-GR" smtClean="0"/>
              <a:pPr/>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B253063D-105F-4F7A-BB1B-B7FCF806DFC8}" type="slidenum">
              <a:rPr lang="el-GR" smtClean="0"/>
              <a:pPr/>
              <a:t>1</a:t>
            </a:fld>
            <a:endParaRPr lang="el-G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B253063D-105F-4F7A-BB1B-B7FCF806DFC8}" type="slidenum">
              <a:rPr lang="el-GR" smtClean="0"/>
              <a:pPr/>
              <a:t>10</a:t>
            </a:fld>
            <a:endParaRPr lang="el-G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B253063D-105F-4F7A-BB1B-B7FCF806DFC8}" type="slidenum">
              <a:rPr lang="el-GR" smtClean="0"/>
              <a:pPr/>
              <a:t>11</a:t>
            </a:fld>
            <a:endParaRPr lang="el-G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B253063D-105F-4F7A-BB1B-B7FCF806DFC8}" type="slidenum">
              <a:rPr lang="el-GR" smtClean="0"/>
              <a:pPr/>
              <a:t>12</a:t>
            </a:fld>
            <a:endParaRPr lang="el-G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B253063D-105F-4F7A-BB1B-B7FCF806DFC8}" type="slidenum">
              <a:rPr lang="el-GR" smtClean="0"/>
              <a:pPr/>
              <a:t>13</a:t>
            </a:fld>
            <a:endParaRPr lang="el-G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B253063D-105F-4F7A-BB1B-B7FCF806DFC8}" type="slidenum">
              <a:rPr lang="el-GR" smtClean="0"/>
              <a:pPr/>
              <a:t>2</a:t>
            </a:fld>
            <a:endParaRPr lang="el-G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B253063D-105F-4F7A-BB1B-B7FCF806DFC8}" type="slidenum">
              <a:rPr lang="el-GR" smtClean="0"/>
              <a:pPr/>
              <a:t>3</a:t>
            </a:fld>
            <a:endParaRPr lang="el-G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B253063D-105F-4F7A-BB1B-B7FCF806DFC8}" type="slidenum">
              <a:rPr lang="el-GR" smtClean="0"/>
              <a:pPr/>
              <a:t>4</a:t>
            </a:fld>
            <a:endParaRPr lang="el-G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B253063D-105F-4F7A-BB1B-B7FCF806DFC8}" type="slidenum">
              <a:rPr lang="el-GR" smtClean="0"/>
              <a:pPr/>
              <a:t>5</a:t>
            </a:fld>
            <a:endParaRPr lang="el-G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B253063D-105F-4F7A-BB1B-B7FCF806DFC8}" type="slidenum">
              <a:rPr lang="el-GR" smtClean="0"/>
              <a:pPr/>
              <a:t>6</a:t>
            </a:fld>
            <a:endParaRPr lang="el-G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B253063D-105F-4F7A-BB1B-B7FCF806DFC8}" type="slidenum">
              <a:rPr lang="el-GR" smtClean="0"/>
              <a:pPr/>
              <a:t>7</a:t>
            </a:fld>
            <a:endParaRPr lang="el-G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B253063D-105F-4F7A-BB1B-B7FCF806DFC8}" type="slidenum">
              <a:rPr lang="el-GR" smtClean="0"/>
              <a:pPr/>
              <a:t>8</a:t>
            </a:fld>
            <a:endParaRPr lang="el-G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B253063D-105F-4F7A-BB1B-B7FCF806DFC8}" type="slidenum">
              <a:rPr lang="el-GR" smtClean="0"/>
              <a:pPr/>
              <a:t>9</a:t>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40D467A3-DE26-4CDD-ACCE-59D050B8780C}" type="datetimeFigureOut">
              <a:rPr lang="el-GR" smtClean="0"/>
              <a:pPr/>
              <a:t>3/12/2015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A7075836-CC92-423D-8837-9BF1072C1863}"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40D467A3-DE26-4CDD-ACCE-59D050B8780C}" type="datetimeFigureOut">
              <a:rPr lang="el-GR" smtClean="0"/>
              <a:pPr/>
              <a:t>3/12/2015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A7075836-CC92-423D-8837-9BF1072C1863}"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40D467A3-DE26-4CDD-ACCE-59D050B8780C}" type="datetimeFigureOut">
              <a:rPr lang="el-GR" smtClean="0"/>
              <a:pPr/>
              <a:t>3/12/2015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A7075836-CC92-423D-8837-9BF1072C1863}"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40D467A3-DE26-4CDD-ACCE-59D050B8780C}" type="datetimeFigureOut">
              <a:rPr lang="el-GR" smtClean="0"/>
              <a:pPr/>
              <a:t>3/12/2015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A7075836-CC92-423D-8837-9BF1072C1863}"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40D467A3-DE26-4CDD-ACCE-59D050B8780C}" type="datetimeFigureOut">
              <a:rPr lang="el-GR" smtClean="0"/>
              <a:pPr/>
              <a:t>3/12/2015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A7075836-CC92-423D-8837-9BF1072C1863}"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40D467A3-DE26-4CDD-ACCE-59D050B8780C}" type="datetimeFigureOut">
              <a:rPr lang="el-GR" smtClean="0"/>
              <a:pPr/>
              <a:t>3/12/2015</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A7075836-CC92-423D-8837-9BF1072C1863}"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40D467A3-DE26-4CDD-ACCE-59D050B8780C}" type="datetimeFigureOut">
              <a:rPr lang="el-GR" smtClean="0"/>
              <a:pPr/>
              <a:t>3/12/2015</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A7075836-CC92-423D-8837-9BF1072C1863}"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40D467A3-DE26-4CDD-ACCE-59D050B8780C}" type="datetimeFigureOut">
              <a:rPr lang="el-GR" smtClean="0"/>
              <a:pPr/>
              <a:t>3/12/2015</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A7075836-CC92-423D-8837-9BF1072C1863}"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40D467A3-DE26-4CDD-ACCE-59D050B8780C}" type="datetimeFigureOut">
              <a:rPr lang="el-GR" smtClean="0"/>
              <a:pPr/>
              <a:t>3/12/2015</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A7075836-CC92-423D-8837-9BF1072C1863}"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40D467A3-DE26-4CDD-ACCE-59D050B8780C}" type="datetimeFigureOut">
              <a:rPr lang="el-GR" smtClean="0"/>
              <a:pPr/>
              <a:t>3/12/2015</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A7075836-CC92-423D-8837-9BF1072C1863}"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40D467A3-DE26-4CDD-ACCE-59D050B8780C}" type="datetimeFigureOut">
              <a:rPr lang="el-GR" smtClean="0"/>
              <a:pPr/>
              <a:t>3/12/2015</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A7075836-CC92-423D-8837-9BF1072C1863}"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D467A3-DE26-4CDD-ACCE-59D050B8780C}" type="datetimeFigureOut">
              <a:rPr lang="el-GR" smtClean="0"/>
              <a:pPr/>
              <a:t>3/12/2015</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075836-CC92-423D-8837-9BF1072C1863}"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8.jpeg"/><Relationship Id="rId4" Type="http://schemas.openxmlformats.org/officeDocument/2006/relationships/image" Target="../media/image7.gif"/></Relationships>
</file>

<file path=ppt/slides/_rels/slide5.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3.gif"/></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4" cstate="print">
            <a:lum/>
          </a:blip>
          <a:srcRect/>
          <a:stretch>
            <a:fillRect l="-17000" r="-17000"/>
          </a:stretch>
        </a:blipFill>
        <a:effectLst/>
      </p:bgPr>
    </p:bg>
    <p:spTree>
      <p:nvGrpSpPr>
        <p:cNvPr id="1" name=""/>
        <p:cNvGrpSpPr/>
        <p:nvPr/>
      </p:nvGrpSpPr>
      <p:grpSpPr>
        <a:xfrm>
          <a:off x="0" y="0"/>
          <a:ext cx="0" cy="0"/>
          <a:chOff x="0" y="0"/>
          <a:chExt cx="0" cy="0"/>
        </a:xfrm>
      </p:grpSpPr>
      <p:sp>
        <p:nvSpPr>
          <p:cNvPr id="2" name="1 - Τίτλος"/>
          <p:cNvSpPr>
            <a:spLocks noGrp="1"/>
          </p:cNvSpPr>
          <p:nvPr>
            <p:ph type="ctrTitle"/>
          </p:nvPr>
        </p:nvSpPr>
        <p:spPr>
          <a:xfrm>
            <a:off x="428596" y="1785926"/>
            <a:ext cx="8429684" cy="3786214"/>
          </a:xfrm>
          <a:noFill/>
        </p:spPr>
        <p:txBody>
          <a:bodyPr>
            <a:normAutofit/>
          </a:bodyPr>
          <a:lstStyle/>
          <a:p>
            <a:r>
              <a:rPr lang="en-US" sz="9600" dirty="0" smtClean="0">
                <a:solidFill>
                  <a:srgbClr val="FF0000"/>
                </a:solidFill>
                <a:latin typeface="DFKai-SB" pitchFamily="65" charset="-120"/>
                <a:ea typeface="DFKai-SB" pitchFamily="65" charset="-120"/>
              </a:rPr>
              <a:t>Christmas</a:t>
            </a:r>
            <a:r>
              <a:rPr lang="en-US" sz="9600" dirty="0" smtClean="0">
                <a:solidFill>
                  <a:srgbClr val="500000"/>
                </a:solidFill>
                <a:latin typeface="DFKai-SB" pitchFamily="65" charset="-120"/>
                <a:ea typeface="DFKai-SB" pitchFamily="65" charset="-120"/>
              </a:rPr>
              <a:t> </a:t>
            </a:r>
            <a:r>
              <a:rPr lang="en-US" sz="9600" dirty="0" smtClean="0">
                <a:solidFill>
                  <a:srgbClr val="FF0000"/>
                </a:solidFill>
                <a:latin typeface="DFKai-SB" pitchFamily="65" charset="-120"/>
                <a:ea typeface="DFKai-SB" pitchFamily="65" charset="-120"/>
              </a:rPr>
              <a:t>in</a:t>
            </a:r>
            <a:r>
              <a:rPr lang="en-US" sz="9600" dirty="0" smtClean="0">
                <a:solidFill>
                  <a:srgbClr val="500000"/>
                </a:solidFill>
                <a:latin typeface="DFKai-SB" pitchFamily="65" charset="-120"/>
                <a:ea typeface="DFKai-SB" pitchFamily="65" charset="-120"/>
              </a:rPr>
              <a:t> </a:t>
            </a:r>
            <a:br>
              <a:rPr lang="en-US" sz="9600" dirty="0" smtClean="0">
                <a:solidFill>
                  <a:srgbClr val="500000"/>
                </a:solidFill>
                <a:latin typeface="DFKai-SB" pitchFamily="65" charset="-120"/>
                <a:ea typeface="DFKai-SB" pitchFamily="65" charset="-120"/>
              </a:rPr>
            </a:br>
            <a:r>
              <a:rPr lang="en-US" sz="9600" dirty="0" smtClean="0">
                <a:solidFill>
                  <a:srgbClr val="FF0000"/>
                </a:solidFill>
                <a:latin typeface="DFKai-SB" pitchFamily="65" charset="-120"/>
                <a:ea typeface="DFKai-SB" pitchFamily="65" charset="-120"/>
              </a:rPr>
              <a:t>France</a:t>
            </a:r>
            <a:r>
              <a:rPr lang="en-US" sz="9600" dirty="0" smtClean="0">
                <a:solidFill>
                  <a:srgbClr val="500000"/>
                </a:solidFill>
                <a:latin typeface="DFKai-SB" pitchFamily="65" charset="-120"/>
                <a:ea typeface="DFKai-SB" pitchFamily="65" charset="-120"/>
              </a:rPr>
              <a:t> </a:t>
            </a:r>
            <a:endParaRPr lang="el-GR" sz="9600" dirty="0">
              <a:solidFill>
                <a:srgbClr val="500000"/>
              </a:solidFill>
              <a:ea typeface="DFKai-SB" pitchFamily="65" charset="-120"/>
            </a:endParaRPr>
          </a:p>
        </p:txBody>
      </p:sp>
    </p:spTree>
  </p:cSld>
  <p:clrMapOvr>
    <a:masterClrMapping/>
  </p:clrMapOvr>
  <p:transition spd="slow">
    <p:circle/>
    <p:sndAc>
      <p:stSnd>
        <p:snd r:embed="rId3" name="chimes.wav"/>
      </p:stSnd>
    </p:sndAc>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11000" r="-11000"/>
          </a:stretch>
        </a:blipFill>
        <a:effectLst/>
      </p:bgPr>
    </p:bg>
    <p:spTree>
      <p:nvGrpSpPr>
        <p:cNvPr id="1" name=""/>
        <p:cNvGrpSpPr/>
        <p:nvPr/>
      </p:nvGrpSpPr>
      <p:grpSpPr>
        <a:xfrm>
          <a:off x="0" y="0"/>
          <a:ext cx="0" cy="0"/>
          <a:chOff x="0" y="0"/>
          <a:chExt cx="0" cy="0"/>
        </a:xfrm>
      </p:grpSpPr>
    </p:spTree>
  </p:cSld>
  <p:clrMapOvr>
    <a:masterClrMapping/>
  </p:clrMapOvr>
  <p:transition>
    <p:diamon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17000" r="-17000"/>
          </a:stretch>
        </a:blipFill>
        <a:effectLst/>
      </p:bgPr>
    </p:bg>
    <p:spTree>
      <p:nvGrpSpPr>
        <p:cNvPr id="1" name=""/>
        <p:cNvGrpSpPr/>
        <p:nvPr/>
      </p:nvGrpSpPr>
      <p:grpSpPr>
        <a:xfrm>
          <a:off x="0" y="0"/>
          <a:ext cx="0" cy="0"/>
          <a:chOff x="0" y="0"/>
          <a:chExt cx="0" cy="0"/>
        </a:xfrm>
      </p:grpSpPr>
    </p:spTree>
  </p:cSld>
  <p:clrMapOvr>
    <a:masterClrMapping/>
  </p:clrMapOvr>
  <p:transition>
    <p:pull dir="l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20000" r="-20000"/>
          </a:stretch>
        </a:blipFill>
        <a:effectLst/>
      </p:bgPr>
    </p:bg>
    <p:spTree>
      <p:nvGrpSpPr>
        <p:cNvPr id="1" name=""/>
        <p:cNvGrpSpPr/>
        <p:nvPr/>
      </p:nvGrpSpPr>
      <p:grpSpPr>
        <a:xfrm>
          <a:off x="0" y="0"/>
          <a:ext cx="0" cy="0"/>
          <a:chOff x="0" y="0"/>
          <a:chExt cx="0" cy="0"/>
        </a:xfrm>
      </p:grpSpPr>
    </p:spTree>
  </p:cSld>
  <p:clrMapOvr>
    <a:masterClrMapping/>
  </p:clrMapOvr>
  <p:transition>
    <p:wedg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1000" r="-3000"/>
          </a:stretch>
        </a:blipFill>
        <a:effectLst/>
      </p:bgPr>
    </p:bg>
    <p:spTree>
      <p:nvGrpSpPr>
        <p:cNvPr id="1" name=""/>
        <p:cNvGrpSpPr/>
        <p:nvPr/>
      </p:nvGrpSpPr>
      <p:grpSpPr>
        <a:xfrm>
          <a:off x="0" y="0"/>
          <a:ext cx="0" cy="0"/>
          <a:chOff x="0" y="0"/>
          <a:chExt cx="0" cy="0"/>
        </a:xfrm>
      </p:grpSpPr>
      <p:sp>
        <p:nvSpPr>
          <p:cNvPr id="5" name="4 - Θέση περιεχομένου"/>
          <p:cNvSpPr>
            <a:spLocks noGrp="1"/>
          </p:cNvSpPr>
          <p:nvPr>
            <p:ph idx="1"/>
          </p:nvPr>
        </p:nvSpPr>
        <p:spPr>
          <a:xfrm>
            <a:off x="6357950" y="5500702"/>
            <a:ext cx="2428892" cy="1143008"/>
          </a:xfrm>
        </p:spPr>
        <p:txBody>
          <a:bodyPr>
            <a:normAutofit/>
          </a:bodyPr>
          <a:lstStyle/>
          <a:p>
            <a:pPr>
              <a:buNone/>
            </a:pPr>
            <a:r>
              <a:rPr lang="en-US" b="1" dirty="0" smtClean="0">
                <a:solidFill>
                  <a:schemeClr val="tx1">
                    <a:lumMod val="95000"/>
                    <a:lumOff val="5000"/>
                  </a:schemeClr>
                </a:solidFill>
                <a:latin typeface="Edwardian Script ITC" pitchFamily="66" charset="0"/>
              </a:rPr>
              <a:t> </a:t>
            </a:r>
            <a:r>
              <a:rPr lang="en-US" b="1" dirty="0" smtClean="0">
                <a:latin typeface="Edwardian Script ITC" pitchFamily="66" charset="0"/>
              </a:rPr>
              <a:t>Mary   Georgopoulou </a:t>
            </a:r>
            <a:endParaRPr lang="el-GR" b="1" dirty="0"/>
          </a:p>
        </p:txBody>
      </p:sp>
    </p:spTree>
  </p:cSld>
  <p:clrMapOvr>
    <a:masterClrMapping/>
  </p:clrMapOvr>
  <p:transition>
    <p:newsflash/>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cstate="print"/>
          <a:tile tx="0" ty="0" sx="100000" sy="100000" flip="none" algn="tl"/>
        </a:blip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n-US" sz="8000" dirty="0" smtClean="0">
                <a:solidFill>
                  <a:srgbClr val="A50021"/>
                </a:solidFill>
                <a:latin typeface="Edwardian Script ITC" pitchFamily="66" charset="0"/>
                <a:ea typeface="BatangChe" pitchFamily="49" charset="-127"/>
              </a:rPr>
              <a:t>The decoration </a:t>
            </a:r>
            <a:endParaRPr lang="el-GR" sz="8000" dirty="0">
              <a:solidFill>
                <a:srgbClr val="A50021"/>
              </a:solidFill>
              <a:latin typeface="BatangChe" pitchFamily="49" charset="-127"/>
              <a:ea typeface="BatangChe" pitchFamily="49" charset="-127"/>
            </a:endParaRPr>
          </a:p>
        </p:txBody>
      </p:sp>
      <p:sp>
        <p:nvSpPr>
          <p:cNvPr id="3" name="2 - Θέση περιεχομένου"/>
          <p:cNvSpPr>
            <a:spLocks noGrp="1"/>
          </p:cNvSpPr>
          <p:nvPr>
            <p:ph sz="half" idx="1"/>
          </p:nvPr>
        </p:nvSpPr>
        <p:spPr/>
        <p:txBody>
          <a:bodyPr>
            <a:normAutofit/>
          </a:bodyPr>
          <a:lstStyle/>
          <a:p>
            <a:r>
              <a:rPr lang="en-US" dirty="0">
                <a:solidFill>
                  <a:srgbClr val="C00000"/>
                </a:solidFill>
              </a:rPr>
              <a:t>As in most Western countries, the typical tradition involves a decorated Christmas tree, under which Santa will place the presents.</a:t>
            </a:r>
            <a:r>
              <a:rPr lang="en-US" dirty="0" smtClean="0">
                <a:solidFill>
                  <a:srgbClr val="C00000"/>
                </a:solidFill>
              </a:rPr>
              <a:t/>
            </a:r>
            <a:br>
              <a:rPr lang="en-US" dirty="0" smtClean="0">
                <a:solidFill>
                  <a:srgbClr val="C00000"/>
                </a:solidFill>
              </a:rPr>
            </a:br>
            <a:endParaRPr lang="el-GR" dirty="0">
              <a:solidFill>
                <a:srgbClr val="C00000"/>
              </a:solidFill>
            </a:endParaRPr>
          </a:p>
        </p:txBody>
      </p:sp>
      <p:pic>
        <p:nvPicPr>
          <p:cNvPr id="7" name="6 - Θέση περιεχομένου" descr="images (4).jpg"/>
          <p:cNvPicPr>
            <a:picLocks noGrp="1" noChangeAspect="1"/>
          </p:cNvPicPr>
          <p:nvPr>
            <p:ph sz="half" idx="2"/>
          </p:nvPr>
        </p:nvPicPr>
        <p:blipFill>
          <a:blip r:embed="rId4" cstate="print"/>
          <a:stretch>
            <a:fillRect/>
          </a:stretch>
        </p:blipFill>
        <p:spPr>
          <a:xfrm>
            <a:off x="4357686" y="1285860"/>
            <a:ext cx="4786314" cy="4714908"/>
          </a:xfrm>
          <a:prstGeom prst="ellipse">
            <a:avLst/>
          </a:prstGeom>
          <a:ln>
            <a:noFill/>
          </a:ln>
          <a:effectLst>
            <a:softEdge rad="112500"/>
          </a:effectLst>
        </p:spPr>
      </p:pic>
    </p:spTree>
  </p:cSld>
  <p:clrMapOvr>
    <a:masterClrMapping/>
  </p:clrMapOvr>
  <p:transition>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cstate="print"/>
          <a:tile tx="0" ty="0" sx="100000" sy="100000" flip="none" algn="tl"/>
        </a:blip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solidFill>
                  <a:srgbClr val="7030A0"/>
                </a:solidFill>
              </a:rPr>
              <a:t>CHRISTMAS FOOD </a:t>
            </a:r>
            <a:endParaRPr lang="el-GR" dirty="0">
              <a:solidFill>
                <a:srgbClr val="7030A0"/>
              </a:solidFill>
            </a:endParaRPr>
          </a:p>
        </p:txBody>
      </p:sp>
      <p:sp>
        <p:nvSpPr>
          <p:cNvPr id="3" name="2 - Θέση περιεχομένου"/>
          <p:cNvSpPr>
            <a:spLocks noGrp="1"/>
          </p:cNvSpPr>
          <p:nvPr>
            <p:ph sz="half" idx="1"/>
          </p:nvPr>
        </p:nvSpPr>
        <p:spPr/>
        <p:txBody>
          <a:bodyPr/>
          <a:lstStyle/>
          <a:p>
            <a:pPr>
              <a:buClr>
                <a:srgbClr val="7030A0"/>
              </a:buClr>
              <a:buFont typeface="Wingdings" pitchFamily="2" charset="2"/>
              <a:buChar char="ü"/>
            </a:pPr>
            <a:r>
              <a:rPr lang="en-US" dirty="0" smtClean="0">
                <a:solidFill>
                  <a:schemeClr val="accent4">
                    <a:lumMod val="50000"/>
                  </a:schemeClr>
                </a:solidFill>
              </a:rPr>
              <a:t>A fair amount of chocolate is involved of course, especially chocolate truffles and, for the children, Santa's chocolate .</a:t>
            </a:r>
            <a:endParaRPr lang="el-GR" dirty="0">
              <a:solidFill>
                <a:schemeClr val="accent4">
                  <a:lumMod val="50000"/>
                </a:schemeClr>
              </a:solidFill>
            </a:endParaRPr>
          </a:p>
        </p:txBody>
      </p:sp>
      <p:pic>
        <p:nvPicPr>
          <p:cNvPr id="9" name="8 - Θέση περιεχομένου" descr="chocolate-truffles.jpg"/>
          <p:cNvPicPr>
            <a:picLocks noGrp="1" noChangeAspect="1"/>
          </p:cNvPicPr>
          <p:nvPr>
            <p:ph sz="half" idx="2"/>
          </p:nvPr>
        </p:nvPicPr>
        <p:blipFill>
          <a:blip r:embed="rId4" cstate="print"/>
          <a:stretch>
            <a:fillRect/>
          </a:stretch>
        </p:blipFill>
        <p:spPr>
          <a:xfrm>
            <a:off x="4429124" y="1714488"/>
            <a:ext cx="4714876" cy="378064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cstate="print"/>
          <a:tile tx="0" ty="0" sx="100000" sy="100000" flip="none" algn="tl"/>
        </a:blipFill>
        <a:effectLst/>
      </p:bgPr>
    </p:bg>
    <p:spTree>
      <p:nvGrpSpPr>
        <p:cNvPr id="1" name=""/>
        <p:cNvGrpSpPr/>
        <p:nvPr/>
      </p:nvGrpSpPr>
      <p:grpSpPr>
        <a:xfrm>
          <a:off x="0" y="0"/>
          <a:ext cx="0" cy="0"/>
          <a:chOff x="0" y="0"/>
          <a:chExt cx="0" cy="0"/>
        </a:xfrm>
      </p:grpSpPr>
      <p:sp>
        <p:nvSpPr>
          <p:cNvPr id="3" name="2 - Θέση περιεχομένου"/>
          <p:cNvSpPr>
            <a:spLocks noGrp="1"/>
          </p:cNvSpPr>
          <p:nvPr>
            <p:ph sz="half" idx="1"/>
          </p:nvPr>
        </p:nvSpPr>
        <p:spPr/>
        <p:txBody>
          <a:bodyPr/>
          <a:lstStyle/>
          <a:p>
            <a:pPr>
              <a:buClr>
                <a:schemeClr val="accent6">
                  <a:lumMod val="75000"/>
                </a:schemeClr>
              </a:buClr>
              <a:buBlip>
                <a:blip r:embed="rId4"/>
              </a:buBlip>
            </a:pPr>
            <a:r>
              <a:rPr lang="el-GR" dirty="0" smtClean="0">
                <a:solidFill>
                  <a:schemeClr val="accent6">
                    <a:lumMod val="60000"/>
                    <a:lumOff val="40000"/>
                  </a:schemeClr>
                </a:solidFill>
              </a:rPr>
              <a:t>Β</a:t>
            </a:r>
            <a:r>
              <a:rPr lang="en-US" dirty="0" smtClean="0">
                <a:solidFill>
                  <a:schemeClr val="accent6">
                    <a:lumMod val="60000"/>
                    <a:lumOff val="40000"/>
                  </a:schemeClr>
                </a:solidFill>
              </a:rPr>
              <a:t>efore the main course  </a:t>
            </a:r>
            <a:r>
              <a:rPr lang="en-US" dirty="0">
                <a:solidFill>
                  <a:schemeClr val="accent6">
                    <a:lumMod val="60000"/>
                    <a:lumOff val="40000"/>
                  </a:schemeClr>
                </a:solidFill>
              </a:rPr>
              <a:t>you </a:t>
            </a:r>
            <a:r>
              <a:rPr lang="en-US" dirty="0" smtClean="0">
                <a:solidFill>
                  <a:schemeClr val="accent6">
                    <a:lumMod val="60000"/>
                    <a:lumOff val="40000"/>
                  </a:schemeClr>
                </a:solidFill>
              </a:rPr>
              <a:t>go to oysters</a:t>
            </a:r>
            <a:r>
              <a:rPr lang="en-US" dirty="0">
                <a:solidFill>
                  <a:schemeClr val="accent6">
                    <a:lumMod val="60000"/>
                    <a:lumOff val="40000"/>
                  </a:schemeClr>
                </a:solidFill>
              </a:rPr>
              <a:t>.</a:t>
            </a:r>
            <a:r>
              <a:rPr lang="en-US" dirty="0" smtClean="0">
                <a:solidFill>
                  <a:schemeClr val="accent6">
                    <a:lumMod val="60000"/>
                    <a:lumOff val="40000"/>
                  </a:schemeClr>
                </a:solidFill>
              </a:rPr>
              <a:t> </a:t>
            </a:r>
            <a:r>
              <a:rPr lang="en-US" dirty="0">
                <a:solidFill>
                  <a:schemeClr val="accent6">
                    <a:lumMod val="60000"/>
                    <a:lumOff val="40000"/>
                  </a:schemeClr>
                </a:solidFill>
              </a:rPr>
              <a:t>Your oysters will probably be eaten with a dry white wine, e.g. Alsace wine</a:t>
            </a:r>
            <a:r>
              <a:rPr lang="en-US" dirty="0"/>
              <a:t>.</a:t>
            </a:r>
            <a:r>
              <a:rPr lang="en-US" dirty="0" smtClean="0"/>
              <a:t>  </a:t>
            </a:r>
            <a:endParaRPr lang="el-GR" dirty="0"/>
          </a:p>
        </p:txBody>
      </p:sp>
      <p:pic>
        <p:nvPicPr>
          <p:cNvPr id="5" name="4 - Θέση περιεχομένου" descr="christmas_table.jpg"/>
          <p:cNvPicPr>
            <a:picLocks noGrp="1" noChangeAspect="1"/>
          </p:cNvPicPr>
          <p:nvPr>
            <p:ph sz="half" idx="2"/>
          </p:nvPr>
        </p:nvPicPr>
        <p:blipFill>
          <a:blip r:embed="rId5" cstate="print"/>
          <a:stretch>
            <a:fillRect/>
          </a:stretch>
        </p:blipFill>
        <p:spPr>
          <a:xfrm>
            <a:off x="4643438" y="1428736"/>
            <a:ext cx="4210080" cy="434340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ransition>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60000"/>
                <a:lumOff val="40000"/>
              </a:schemeClr>
            </a:gs>
            <a:gs pos="17999">
              <a:srgbClr val="FEE7F2"/>
            </a:gs>
            <a:gs pos="36000">
              <a:srgbClr val="FAC77D"/>
            </a:gs>
            <a:gs pos="61000">
              <a:srgbClr val="FBA97D"/>
            </a:gs>
            <a:gs pos="82001">
              <a:srgbClr val="FBD49C"/>
            </a:gs>
            <a:gs pos="100000">
              <a:srgbClr val="FEE7F2"/>
            </a:gs>
          </a:gsLst>
          <a:lin ang="5400000" scaled="0"/>
        </a:gradFill>
        <a:effectLst/>
      </p:bgPr>
    </p:bg>
    <p:spTree>
      <p:nvGrpSpPr>
        <p:cNvPr id="1" name=""/>
        <p:cNvGrpSpPr/>
        <p:nvPr/>
      </p:nvGrpSpPr>
      <p:grpSpPr>
        <a:xfrm>
          <a:off x="0" y="0"/>
          <a:ext cx="0" cy="0"/>
          <a:chOff x="0" y="0"/>
          <a:chExt cx="0" cy="0"/>
        </a:xfrm>
      </p:grpSpPr>
      <p:sp>
        <p:nvSpPr>
          <p:cNvPr id="3" name="2 - Θέση περιεχομένου"/>
          <p:cNvSpPr>
            <a:spLocks noGrp="1"/>
          </p:cNvSpPr>
          <p:nvPr>
            <p:ph sz="half" idx="1"/>
          </p:nvPr>
        </p:nvSpPr>
        <p:spPr>
          <a:xfrm>
            <a:off x="457200" y="1600200"/>
            <a:ext cx="4114800" cy="4525963"/>
          </a:xfrm>
        </p:spPr>
        <p:txBody>
          <a:bodyPr>
            <a:normAutofit fontScale="85000" lnSpcReduction="10000"/>
          </a:bodyPr>
          <a:lstStyle/>
          <a:p>
            <a:pPr>
              <a:buBlip>
                <a:blip r:embed="rId3"/>
              </a:buBlip>
            </a:pPr>
            <a:r>
              <a:rPr lang="en-US" dirty="0">
                <a:solidFill>
                  <a:schemeClr val="accent6">
                    <a:lumMod val="50000"/>
                  </a:schemeClr>
                </a:solidFill>
              </a:rPr>
              <a:t>Then for the main course, the traditional dish would be turkey with chestnuts, or things like deer or another type of game meat, possibly </a:t>
            </a:r>
            <a:r>
              <a:rPr lang="en-US" dirty="0" smtClean="0">
                <a:solidFill>
                  <a:schemeClr val="accent6">
                    <a:lumMod val="50000"/>
                  </a:schemeClr>
                </a:solidFill>
              </a:rPr>
              <a:t>even duck, </a:t>
            </a:r>
            <a:r>
              <a:rPr lang="en-US" dirty="0">
                <a:solidFill>
                  <a:schemeClr val="accent6">
                    <a:lumMod val="50000"/>
                  </a:schemeClr>
                </a:solidFill>
              </a:rPr>
              <a:t>probably accompanied with some kind of potatoes (most likely </a:t>
            </a:r>
            <a:r>
              <a:rPr lang="en-US" i="1" dirty="0">
                <a:solidFill>
                  <a:schemeClr val="accent6">
                    <a:lumMod val="50000"/>
                  </a:schemeClr>
                </a:solidFill>
              </a:rPr>
              <a:t>pommes dauphines</a:t>
            </a:r>
            <a:r>
              <a:rPr lang="en-US" dirty="0">
                <a:solidFill>
                  <a:schemeClr val="accent6">
                    <a:lumMod val="50000"/>
                  </a:schemeClr>
                </a:solidFill>
              </a:rPr>
              <a:t>). The main course is accompanied with red </a:t>
            </a:r>
            <a:r>
              <a:rPr lang="en-US" dirty="0" smtClean="0">
                <a:solidFill>
                  <a:schemeClr val="accent6">
                    <a:lumMod val="50000"/>
                  </a:schemeClr>
                </a:solidFill>
              </a:rPr>
              <a:t>wine and of course cheese.</a:t>
            </a:r>
            <a:endParaRPr lang="el-GR" dirty="0">
              <a:solidFill>
                <a:schemeClr val="accent6">
                  <a:lumMod val="50000"/>
                </a:schemeClr>
              </a:solidFill>
            </a:endParaRPr>
          </a:p>
        </p:txBody>
      </p:sp>
      <p:pic>
        <p:nvPicPr>
          <p:cNvPr id="5" name="4 - Θέση περιεχομένου" descr="French-christmas-food.jpg"/>
          <p:cNvPicPr>
            <a:picLocks noGrp="1" noChangeAspect="1"/>
          </p:cNvPicPr>
          <p:nvPr>
            <p:ph sz="half" idx="2"/>
          </p:nvPr>
        </p:nvPicPr>
        <p:blipFill>
          <a:blip r:embed="rId4" cstate="print"/>
          <a:stretch>
            <a:fillRect/>
          </a:stretch>
        </p:blipFill>
        <p:spPr>
          <a:xfrm>
            <a:off x="4643438" y="1500174"/>
            <a:ext cx="4357718" cy="4071966"/>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cSld>
  <p:clrMapOvr>
    <a:masterClrMapping/>
  </p:clrMapOvr>
  <p:transition>
    <p:strips dir="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60000"/>
                <a:lumOff val="40000"/>
                <a:alpha val="92000"/>
              </a:schemeClr>
            </a:gs>
            <a:gs pos="30000">
              <a:srgbClr val="D49E6C"/>
            </a:gs>
            <a:gs pos="70000">
              <a:srgbClr val="A65528"/>
            </a:gs>
            <a:gs pos="100000">
              <a:srgbClr val="663012"/>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3" name="2 - Θέση περιεχομένου"/>
          <p:cNvSpPr>
            <a:spLocks noGrp="1"/>
          </p:cNvSpPr>
          <p:nvPr>
            <p:ph sz="half" idx="1"/>
          </p:nvPr>
        </p:nvSpPr>
        <p:spPr/>
        <p:txBody>
          <a:bodyPr/>
          <a:lstStyle/>
          <a:p>
            <a:r>
              <a:rPr lang="en-US" dirty="0" smtClean="0"/>
              <a:t>The </a:t>
            </a:r>
            <a:r>
              <a:rPr lang="en-US" dirty="0"/>
              <a:t>typical dessert would then be a </a:t>
            </a:r>
            <a:r>
              <a:rPr lang="en-US" i="1" dirty="0"/>
              <a:t>bûche de Noël</a:t>
            </a:r>
            <a:r>
              <a:rPr lang="en-US" dirty="0"/>
              <a:t>, which is a traditional French Christmas cake in the shape of a log. At this point of course, you drink lots of </a:t>
            </a:r>
            <a:r>
              <a:rPr lang="en-US" dirty="0" smtClean="0"/>
              <a:t>champagne!</a:t>
            </a:r>
            <a:endParaRPr lang="el-GR" dirty="0"/>
          </a:p>
        </p:txBody>
      </p:sp>
      <p:pic>
        <p:nvPicPr>
          <p:cNvPr id="5" name="4 - Θέση περιεχομένου" descr="c42c141ef079439bd96da06292182ff4.jpg"/>
          <p:cNvPicPr>
            <a:picLocks noGrp="1" noChangeAspect="1"/>
          </p:cNvPicPr>
          <p:nvPr>
            <p:ph sz="half" idx="2"/>
          </p:nvPr>
        </p:nvPicPr>
        <p:blipFill>
          <a:blip r:embed="rId3" cstate="print"/>
          <a:stretch>
            <a:fillRect/>
          </a:stretch>
        </p:blipFill>
        <p:spPr>
          <a:xfrm>
            <a:off x="4500562" y="1643050"/>
            <a:ext cx="4177891" cy="3786214"/>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transition>
    <p:spli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67000"/>
            <a:lum bright="-13000" contrast="-19000"/>
          </a:blip>
          <a:srcRect/>
          <a:stretch>
            <a:fillRect l="-10000" r="-10000"/>
          </a:stretch>
        </a:blip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solidFill>
                  <a:srgbClr val="00B0F0"/>
                </a:solidFill>
                <a:latin typeface="Mongolian Baiti" pitchFamily="66" charset="0"/>
                <a:ea typeface="BatangChe" pitchFamily="49" charset="-127"/>
                <a:cs typeface="Mongolian Baiti" pitchFamily="66" charset="0"/>
              </a:rPr>
              <a:t>CHRISTMAS DAY </a:t>
            </a:r>
            <a:endParaRPr lang="el-GR" dirty="0">
              <a:solidFill>
                <a:srgbClr val="00B0F0"/>
              </a:solidFill>
              <a:latin typeface="BatangChe" pitchFamily="49" charset="-127"/>
              <a:ea typeface="BatangChe" pitchFamily="49" charset="-127"/>
              <a:cs typeface="Mongolian Baiti" pitchFamily="66" charset="0"/>
            </a:endParaRPr>
          </a:p>
        </p:txBody>
      </p:sp>
      <p:sp>
        <p:nvSpPr>
          <p:cNvPr id="3" name="2 - Θέση περιεχομένου"/>
          <p:cNvSpPr>
            <a:spLocks noGrp="1"/>
          </p:cNvSpPr>
          <p:nvPr>
            <p:ph idx="1"/>
          </p:nvPr>
        </p:nvSpPr>
        <p:spPr>
          <a:xfrm>
            <a:off x="285720" y="1643050"/>
            <a:ext cx="8643998" cy="4411675"/>
          </a:xfrm>
        </p:spPr>
        <p:txBody>
          <a:bodyPr>
            <a:normAutofit/>
          </a:bodyPr>
          <a:lstStyle/>
          <a:p>
            <a:pPr>
              <a:buBlip>
                <a:blip r:embed="rId4"/>
              </a:buBlip>
            </a:pPr>
            <a:r>
              <a:rPr lang="en-US" sz="2400" dirty="0">
                <a:solidFill>
                  <a:srgbClr val="FFFF00"/>
                </a:solidFill>
              </a:rPr>
              <a:t>Public life on Christmas Day is generally very quiet. Post offices, banks, stores, restaurants, cafes and other businesses are closed. However, some stores at airports, railway stations and major highways, may be </a:t>
            </a:r>
            <a:r>
              <a:rPr lang="en-US" sz="2400" dirty="0" smtClean="0">
                <a:solidFill>
                  <a:srgbClr val="FFFF00"/>
                </a:solidFill>
              </a:rPr>
              <a:t>open. Many </a:t>
            </a:r>
            <a:r>
              <a:rPr lang="en-US" sz="2400" dirty="0">
                <a:solidFill>
                  <a:srgbClr val="FFFF00"/>
                </a:solidFill>
              </a:rPr>
              <a:t>people spend Christmas Day quietly and some attend a special church service. Popular activities also include walking in a park or the countryside and sharing a meal with family and close friends</a:t>
            </a:r>
            <a:r>
              <a:rPr lang="en-US" sz="2400" dirty="0" smtClean="0">
                <a:solidFill>
                  <a:srgbClr val="FFFF00"/>
                </a:solidFill>
              </a:rPr>
              <a:t>.</a:t>
            </a:r>
            <a:r>
              <a:rPr lang="en-US" sz="2400" dirty="0">
                <a:solidFill>
                  <a:srgbClr val="FFFF00"/>
                </a:solidFill>
              </a:rPr>
              <a:t> Many churches display a crib scene, often with life-size figures representing Mary, Joseph, Jesus and other characters from the Nativity, during this time of the year. Some churches even include actors and live </a:t>
            </a:r>
            <a:r>
              <a:rPr lang="en-US" sz="2400" dirty="0" smtClean="0">
                <a:solidFill>
                  <a:srgbClr val="FFFF00"/>
                </a:solidFill>
              </a:rPr>
              <a:t>animals.</a:t>
            </a:r>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14290"/>
            <a:ext cx="8229600" cy="1000132"/>
          </a:xfrm>
          <a:effectLst>
            <a:innerShdw blurRad="63500" dist="50800" dir="8100000">
              <a:schemeClr val="tx2">
                <a:lumMod val="60000"/>
                <a:lumOff val="40000"/>
                <a:alpha val="50000"/>
              </a:schemeClr>
            </a:innerShdw>
          </a:effectLst>
          <a:scene3d>
            <a:camera prst="perspectiveRelaxedModerately"/>
            <a:lightRig rig="threePt" dir="t"/>
          </a:scene3d>
          <a:sp3d prstMaterial="flat">
            <a:bevelT prst="slope"/>
            <a:bevelB/>
          </a:sp3d>
        </p:spPr>
        <p:txBody>
          <a:bodyPr>
            <a:normAutofit/>
          </a:bodyPr>
          <a:lstStyle/>
          <a:p>
            <a:r>
              <a:rPr lang="en-US" sz="2400" dirty="0">
                <a:solidFill>
                  <a:schemeClr val="tx1">
                    <a:lumMod val="85000"/>
                    <a:lumOff val="15000"/>
                  </a:schemeClr>
                </a:solidFill>
              </a:rPr>
              <a:t>Paris is often nicknamed the City of Light: This is more true than ever during </a:t>
            </a:r>
            <a:r>
              <a:rPr lang="en-US" sz="2400" dirty="0" smtClean="0">
                <a:solidFill>
                  <a:schemeClr val="tx1">
                    <a:lumMod val="85000"/>
                    <a:lumOff val="15000"/>
                  </a:schemeClr>
                </a:solidFill>
              </a:rPr>
              <a:t> </a:t>
            </a:r>
            <a:r>
              <a:rPr lang="en-US" sz="2400" b="1" dirty="0" smtClean="0">
                <a:solidFill>
                  <a:schemeClr val="tx1">
                    <a:lumMod val="85000"/>
                    <a:lumOff val="15000"/>
                  </a:schemeClr>
                </a:solidFill>
              </a:rPr>
              <a:t>December </a:t>
            </a:r>
            <a:r>
              <a:rPr lang="en-US" sz="2400" dirty="0" smtClean="0">
                <a:solidFill>
                  <a:schemeClr val="tx1">
                    <a:lumMod val="85000"/>
                    <a:lumOff val="15000"/>
                  </a:schemeClr>
                </a:solidFill>
              </a:rPr>
              <a:t>, </a:t>
            </a:r>
            <a:r>
              <a:rPr lang="en-US" sz="2400" dirty="0">
                <a:solidFill>
                  <a:schemeClr val="tx1">
                    <a:lumMod val="85000"/>
                    <a:lumOff val="15000"/>
                  </a:schemeClr>
                </a:solidFill>
              </a:rPr>
              <a:t>around the Christmas celebrations</a:t>
            </a:r>
            <a:r>
              <a:rPr lang="en-US" sz="2400" dirty="0"/>
              <a:t>.</a:t>
            </a:r>
            <a:endParaRPr lang="el-GR" sz="2400" dirty="0"/>
          </a:p>
        </p:txBody>
      </p:sp>
      <p:pic>
        <p:nvPicPr>
          <p:cNvPr id="5" name="4 - Θέση περιεχομένου" descr="paris_christmas1.jpg"/>
          <p:cNvPicPr>
            <a:picLocks noGrp="1" noChangeAspect="1"/>
          </p:cNvPicPr>
          <p:nvPr>
            <p:ph sz="half" idx="1"/>
          </p:nvPr>
        </p:nvPicPr>
        <p:blipFill>
          <a:blip r:embed="rId3" cstate="print"/>
          <a:stretch>
            <a:fillRect/>
          </a:stretch>
        </p:blipFill>
        <p:spPr>
          <a:xfrm>
            <a:off x="214282" y="1357298"/>
            <a:ext cx="4286280" cy="5000660"/>
          </a:xfrm>
          <a:prstGeom prst="rect">
            <a:avLst/>
          </a:prstGeom>
          <a:ln>
            <a:noFill/>
          </a:ln>
          <a:effectLst>
            <a:outerShdw blurRad="292100" dist="139700" dir="2700000" algn="tl" rotWithShape="0">
              <a:srgbClr val="333333">
                <a:alpha val="65000"/>
              </a:srgbClr>
            </a:outerShdw>
          </a:effectLst>
        </p:spPr>
      </p:pic>
      <p:pic>
        <p:nvPicPr>
          <p:cNvPr id="6" name="5 - Θέση περιεχομένου" descr="52a85bf7868998f97e000045.jpg"/>
          <p:cNvPicPr>
            <a:picLocks noGrp="1" noChangeAspect="1"/>
          </p:cNvPicPr>
          <p:nvPr>
            <p:ph sz="half" idx="2"/>
          </p:nvPr>
        </p:nvPicPr>
        <p:blipFill>
          <a:blip r:embed="rId4" cstate="print"/>
          <a:stretch>
            <a:fillRect/>
          </a:stretch>
        </p:blipFill>
        <p:spPr>
          <a:xfrm>
            <a:off x="4648200" y="1357298"/>
            <a:ext cx="4210080" cy="5072098"/>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cover dir="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9000" r="-9000"/>
          </a:stretch>
        </a:blipFill>
        <a:effectLst/>
      </p:bgPr>
    </p:bg>
    <p:spTree>
      <p:nvGrpSpPr>
        <p:cNvPr id="1" name=""/>
        <p:cNvGrpSpPr/>
        <p:nvPr/>
      </p:nvGrpSpPr>
      <p:grpSpPr>
        <a:xfrm>
          <a:off x="0" y="0"/>
          <a:ext cx="0" cy="0"/>
          <a:chOff x="0" y="0"/>
          <a:chExt cx="0" cy="0"/>
        </a:xfrm>
      </p:grpSpPr>
    </p:spTree>
  </p:cSld>
  <p:clrMapOvr>
    <a:masterClrMapping/>
  </p:clrMapOvr>
  <p:transition>
    <p:split orient="vert"/>
  </p:transition>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134</TotalTime>
  <Words>277</Words>
  <Application>Microsoft Office PowerPoint</Application>
  <PresentationFormat>Προβολή στην οθόνη (4:3)</PresentationFormat>
  <Paragraphs>25</Paragraphs>
  <Slides>13</Slides>
  <Notes>13</Notes>
  <HiddenSlides>0</HiddenSlides>
  <MMClips>0</MMClips>
  <ScaleCrop>false</ScaleCrop>
  <HeadingPairs>
    <vt:vector size="4" baseType="variant">
      <vt:variant>
        <vt:lpstr>Θέμα</vt:lpstr>
      </vt:variant>
      <vt:variant>
        <vt:i4>1</vt:i4>
      </vt:variant>
      <vt:variant>
        <vt:lpstr>Τίτλοι διαφανειών</vt:lpstr>
      </vt:variant>
      <vt:variant>
        <vt:i4>13</vt:i4>
      </vt:variant>
    </vt:vector>
  </HeadingPairs>
  <TitlesOfParts>
    <vt:vector size="14" baseType="lpstr">
      <vt:lpstr>Θέμα του Office</vt:lpstr>
      <vt:lpstr>Christmas in  France </vt:lpstr>
      <vt:lpstr>The decoration </vt:lpstr>
      <vt:lpstr>CHRISTMAS FOOD </vt:lpstr>
      <vt:lpstr>Διαφάνεια 4</vt:lpstr>
      <vt:lpstr>Διαφάνεια 5</vt:lpstr>
      <vt:lpstr>Διαφάνεια 6</vt:lpstr>
      <vt:lpstr>CHRISTMAS DAY </vt:lpstr>
      <vt:lpstr>Paris is often nicknamed the City of Light: This is more true than ever during  December , around the Christmas celebrations.</vt:lpstr>
      <vt:lpstr>Διαφάνεια 9</vt:lpstr>
      <vt:lpstr>Διαφάνεια 10</vt:lpstr>
      <vt:lpstr>Διαφάνεια 11</vt:lpstr>
      <vt:lpstr>Διαφάνεια 12</vt:lpstr>
      <vt:lpstr>Διαφάνεια 13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Christmas in  France</dc:title>
  <dc:creator>user</dc:creator>
  <cp:lastModifiedBy>4oΓυμνάσιο</cp:lastModifiedBy>
  <cp:revision>15</cp:revision>
  <dcterms:created xsi:type="dcterms:W3CDTF">2015-11-28T17:49:23Z</dcterms:created>
  <dcterms:modified xsi:type="dcterms:W3CDTF">2015-12-03T11:45:54Z</dcterms:modified>
</cp:coreProperties>
</file>